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0" r:id="rId2"/>
    <p:sldId id="341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2" r:id="rId17"/>
    <p:sldId id="274" r:id="rId18"/>
    <p:sldId id="273" r:id="rId19"/>
    <p:sldId id="275" r:id="rId20"/>
    <p:sldId id="276" r:id="rId21"/>
    <p:sldId id="277" r:id="rId22"/>
    <p:sldId id="279" r:id="rId23"/>
    <p:sldId id="278" r:id="rId24"/>
    <p:sldId id="34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63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C42AF-0DAD-4ACC-AA50-4240991C24C3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590F4-FF90-4C20-842D-D245ADF26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10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32AC-919D-4B44-AF36-47EA3032D67A}" type="datetime1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Ra'Fat AL-msie'deen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423A6-DA8E-42CB-89DF-D30E406FEBEE}" type="datetime1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Ra'Fat AL-msie'deen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912A-BC1A-48AD-924A-BF3B1E494492}" type="datetime1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Ra'Fat AL-msie'deen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86B4-352D-4FE8-95DD-937CF38AA8AD}" type="datetime1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Ra'Fat AL-msie'deen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8E97D-2D86-4284-AB9C-EB9F82598DA8}" type="datetime1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Ra'Fat AL-msie'deen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F245B-222B-428F-97AD-66F7C9B6B606}" type="datetime1">
              <a:rPr lang="en-US" smtClean="0"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Ra'Fat AL-msie'deen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85596-E47E-4762-B890-9E205004F948}" type="datetime1">
              <a:rPr lang="en-US" smtClean="0"/>
              <a:t>7/31/2019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Ra'Fat AL-msie'deen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F9178-19C1-44F0-82C8-4EE6886820D5}" type="datetime1">
              <a:rPr lang="en-US" smtClean="0"/>
              <a:t>7/31/2019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Ra'Fat AL-msie'deen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6312-5DE8-48C2-BBF3-1773A5B493BB}" type="datetime1">
              <a:rPr lang="en-US" smtClean="0"/>
              <a:t>7/31/2019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Ra'Fat AL-msie'deen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981F-F82E-4634-8BDB-32E299407B5D}" type="datetime1">
              <a:rPr lang="en-US" smtClean="0"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Ra'Fat AL-msie'deen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0369-F518-4A3A-94A5-03D483C9C84E}" type="datetime1">
              <a:rPr lang="en-US" smtClean="0"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Ra'Fat AL-msie'deen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A5C7F-700D-419B-9913-44CBB5D633A5}" type="datetime1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Dr. Ra'Fat AL-msie'deen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sites.google.com/site/ralmsideen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sites.google.com/site/ralmsideen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36D4D-F033-4442-94E0-15874E6110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00" y="152400"/>
            <a:ext cx="8534400" cy="1470025"/>
          </a:xfrm>
        </p:spPr>
        <p:txBody>
          <a:bodyPr>
            <a:normAutofit/>
          </a:bodyPr>
          <a:lstStyle/>
          <a:p>
            <a:r>
              <a:rPr lang="en-US" sz="3200" dirty="0"/>
              <a:t>COMPUTER ORGANIZATION AND DESIGN</a:t>
            </a:r>
            <a:br>
              <a:rPr lang="en-US" sz="3200" dirty="0"/>
            </a:br>
            <a:r>
              <a:rPr lang="en-US" sz="3200" dirty="0"/>
              <a:t>The Hardware/Software Interface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4898D6-FCE7-4313-9925-DC2235538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" y="2286000"/>
            <a:ext cx="8534400" cy="14700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Chapter 1</a:t>
            </a:r>
          </a:p>
          <a:p>
            <a:r>
              <a:rPr lang="en-US" u="sng" dirty="0">
                <a:solidFill>
                  <a:srgbClr val="0070C0"/>
                </a:solidFill>
              </a:rPr>
              <a:t>Computer Abstractions </a:t>
            </a:r>
            <a:r>
              <a:rPr lang="en-US" u="sng">
                <a:solidFill>
                  <a:srgbClr val="0070C0"/>
                </a:solidFill>
              </a:rPr>
              <a:t>and Technology</a:t>
            </a:r>
            <a:endParaRPr lang="en-US" u="sng" dirty="0">
              <a:solidFill>
                <a:srgbClr val="0070C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D00684-AC33-45C8-99A0-ABB83BFD5B38}"/>
              </a:ext>
            </a:extLst>
          </p:cNvPr>
          <p:cNvSpPr/>
          <p:nvPr/>
        </p:nvSpPr>
        <p:spPr>
          <a:xfrm>
            <a:off x="266700" y="4267200"/>
            <a:ext cx="8534400" cy="2062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3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Mutah University</a:t>
            </a:r>
          </a:p>
          <a:p>
            <a:pPr algn="ctr">
              <a:spcBef>
                <a:spcPct val="0"/>
              </a:spcBef>
            </a:pP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Faculty of IT, Department of Software Engineering</a:t>
            </a:r>
          </a:p>
          <a:p>
            <a:pPr algn="ctr">
              <a:spcBef>
                <a:spcPct val="0"/>
              </a:spcBef>
            </a:pPr>
            <a:r>
              <a:rPr lang="en-US" sz="3200" dirty="0">
                <a:latin typeface="+mj-lt"/>
                <a:ea typeface="+mj-ea"/>
                <a:cs typeface="+mj-cs"/>
              </a:rPr>
              <a:t>Dr. Ra’Fat A. AL-msie’deen</a:t>
            </a:r>
          </a:p>
          <a:p>
            <a:pPr algn="ctr">
              <a:spcBef>
                <a:spcPct val="0"/>
              </a:spcBef>
            </a:pPr>
            <a:r>
              <a:rPr lang="en-US" sz="2000" dirty="0">
                <a:hlinkClick r:id="rId2"/>
              </a:rPr>
              <a:t>https://sites.google.com/site/ralmsideen/</a:t>
            </a:r>
            <a:endParaRPr lang="en-US" sz="20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20221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2A264-9C38-437B-84A5-747DFF218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Hierarchy Layers in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81E75-1CDF-4BDD-AB00-1F81AA602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Application software</a:t>
            </a:r>
          </a:p>
          <a:p>
            <a:pPr lvl="1"/>
            <a:r>
              <a:rPr lang="en-US" dirty="0"/>
              <a:t>Written in high-level language</a:t>
            </a:r>
          </a:p>
          <a:p>
            <a:r>
              <a:rPr lang="en-US" dirty="0"/>
              <a:t>System software</a:t>
            </a:r>
          </a:p>
          <a:p>
            <a:pPr lvl="1"/>
            <a:r>
              <a:rPr lang="en-US" dirty="0"/>
              <a:t>Compiler: </a:t>
            </a:r>
          </a:p>
          <a:p>
            <a:pPr lvl="2"/>
            <a:r>
              <a:rPr lang="en-US" dirty="0"/>
              <a:t>Translate HLL code to machine code</a:t>
            </a:r>
          </a:p>
          <a:p>
            <a:pPr lvl="1"/>
            <a:r>
              <a:rPr lang="en-US" dirty="0"/>
              <a:t>Operating System: service code</a:t>
            </a:r>
          </a:p>
          <a:p>
            <a:pPr lvl="2"/>
            <a:r>
              <a:rPr lang="en-US" dirty="0"/>
              <a:t>Handling basic input/output</a:t>
            </a:r>
          </a:p>
          <a:p>
            <a:pPr lvl="2"/>
            <a:r>
              <a:rPr lang="en-US" dirty="0"/>
              <a:t>Managing memory and storage</a:t>
            </a:r>
          </a:p>
          <a:p>
            <a:pPr lvl="2"/>
            <a:r>
              <a:rPr lang="en-US" dirty="0"/>
              <a:t>Scheduling tasks &amp; sharing resources</a:t>
            </a:r>
          </a:p>
          <a:p>
            <a:r>
              <a:rPr lang="en-US" dirty="0"/>
              <a:t>Hardware</a:t>
            </a:r>
          </a:p>
          <a:p>
            <a:pPr lvl="1"/>
            <a:r>
              <a:rPr lang="en-US" dirty="0"/>
              <a:t>Processor, memory, I/O controllers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F51586-724B-4A58-87F9-C91917860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5871" y="1417638"/>
            <a:ext cx="2971800" cy="301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079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06105-94C8-4EE0-97C8-E0271D016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Levels of Program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4ED18-8DD2-4AF7-B1B3-4F63FF091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/>
          </a:bodyPr>
          <a:lstStyle/>
          <a:p>
            <a:r>
              <a:rPr lang="en-US" dirty="0"/>
              <a:t>High-level language</a:t>
            </a:r>
          </a:p>
          <a:p>
            <a:pPr lvl="1"/>
            <a:r>
              <a:rPr lang="en-US" dirty="0"/>
              <a:t>Level of abstraction closer to problem domain</a:t>
            </a:r>
          </a:p>
          <a:p>
            <a:pPr lvl="1"/>
            <a:r>
              <a:rPr lang="en-US" dirty="0"/>
              <a:t>Provide for productivity and portability </a:t>
            </a:r>
          </a:p>
          <a:p>
            <a:r>
              <a:rPr lang="en-US" dirty="0"/>
              <a:t>Assembly language</a:t>
            </a:r>
          </a:p>
          <a:p>
            <a:pPr lvl="1"/>
            <a:r>
              <a:rPr lang="en-US" dirty="0"/>
              <a:t>Textual representation of instructions</a:t>
            </a:r>
          </a:p>
          <a:p>
            <a:r>
              <a:rPr lang="en-US" dirty="0"/>
              <a:t>Machine language</a:t>
            </a:r>
          </a:p>
          <a:p>
            <a:pPr lvl="1"/>
            <a:r>
              <a:rPr lang="en-US" dirty="0"/>
              <a:t>Encoded instructions and data in binary digits (bits)</a:t>
            </a:r>
          </a:p>
        </p:txBody>
      </p:sp>
    </p:spTree>
    <p:extLst>
      <p:ext uri="{BB962C8B-B14F-4D97-AF65-F5344CB8AC3E}">
        <p14:creationId xmlns:p14="http://schemas.microsoft.com/office/powerpoint/2010/main" val="624802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A5E5A-572F-4214-BB88-20A4BBC24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3451781" cy="2544762"/>
          </a:xfrm>
        </p:spPr>
        <p:txBody>
          <a:bodyPr>
            <a:noAutofit/>
          </a:bodyPr>
          <a:lstStyle/>
          <a:p>
            <a:r>
              <a:rPr lang="en-US" sz="3200" dirty="0"/>
              <a:t>From a High-Level Language to the Language of Hardware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9BDB926-D72B-4BB9-B229-C70A770551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67200" y="158318"/>
            <a:ext cx="4304219" cy="662348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503B8FC-FF4D-4B54-99C2-E78E0DA84BF6}"/>
              </a:ext>
            </a:extLst>
          </p:cNvPr>
          <p:cNvSpPr/>
          <p:nvPr/>
        </p:nvSpPr>
        <p:spPr>
          <a:xfrm>
            <a:off x="457200" y="4267200"/>
            <a:ext cx="34517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FIGURE x.  C program compiled into assembly language and then assembled into binary </a:t>
            </a:r>
          </a:p>
          <a:p>
            <a:pPr algn="ctr"/>
            <a:r>
              <a:rPr lang="en-US" dirty="0"/>
              <a:t>machine  language.</a:t>
            </a:r>
          </a:p>
        </p:txBody>
      </p:sp>
    </p:spTree>
    <p:extLst>
      <p:ext uri="{BB962C8B-B14F-4D97-AF65-F5344CB8AC3E}">
        <p14:creationId xmlns:p14="http://schemas.microsoft.com/office/powerpoint/2010/main" val="1221322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75487-5F7B-4C13-BAE8-9AC5345E2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a Computer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C8B99-DA34-49AF-B281-A93209F59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Same components for all kinds of computer</a:t>
            </a:r>
          </a:p>
          <a:p>
            <a:pPr lvl="1"/>
            <a:r>
              <a:rPr lang="en-US" dirty="0"/>
              <a:t>Inputting/outputting data, processing data, and storing data.</a:t>
            </a:r>
          </a:p>
          <a:p>
            <a:r>
              <a:rPr lang="en-US" dirty="0"/>
              <a:t>Input/output includes</a:t>
            </a:r>
          </a:p>
          <a:p>
            <a:pPr lvl="1"/>
            <a:r>
              <a:rPr lang="en-US" dirty="0"/>
              <a:t>User-interface devices</a:t>
            </a:r>
          </a:p>
          <a:p>
            <a:pPr lvl="2"/>
            <a:r>
              <a:rPr lang="en-US" dirty="0"/>
              <a:t>Display, keyboard, mouse</a:t>
            </a:r>
          </a:p>
          <a:p>
            <a:pPr lvl="1"/>
            <a:r>
              <a:rPr lang="en-US" dirty="0"/>
              <a:t>Storage devices</a:t>
            </a:r>
          </a:p>
          <a:p>
            <a:pPr lvl="2"/>
            <a:r>
              <a:rPr lang="en-US" dirty="0"/>
              <a:t>Hard disk, CD/DVD, flash</a:t>
            </a:r>
          </a:p>
          <a:p>
            <a:pPr lvl="1"/>
            <a:r>
              <a:rPr lang="en-US" dirty="0"/>
              <a:t>Network adapters</a:t>
            </a:r>
          </a:p>
          <a:p>
            <a:pPr lvl="2"/>
            <a:r>
              <a:rPr lang="en-US" dirty="0"/>
              <a:t>For communicating with other computers</a:t>
            </a:r>
          </a:p>
        </p:txBody>
      </p:sp>
    </p:spTree>
    <p:extLst>
      <p:ext uri="{BB962C8B-B14F-4D97-AF65-F5344CB8AC3E}">
        <p14:creationId xmlns:p14="http://schemas.microsoft.com/office/powerpoint/2010/main" val="211198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D3A10-3570-486A-984F-07DC2C969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944562"/>
          </a:xfrm>
        </p:spPr>
        <p:txBody>
          <a:bodyPr>
            <a:normAutofit/>
          </a:bodyPr>
          <a:lstStyle/>
          <a:p>
            <a:r>
              <a:rPr lang="en-US" dirty="0"/>
              <a:t>The BIG Picture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55C7FFE-BF6A-4444-B2E0-9646EC7875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757" y="1066800"/>
            <a:ext cx="6142486" cy="530791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1003FAD-FDE7-4FB7-8009-93C60B50021D}"/>
              </a:ext>
            </a:extLst>
          </p:cNvPr>
          <p:cNvSpPr/>
          <p:nvPr/>
        </p:nvSpPr>
        <p:spPr>
          <a:xfrm>
            <a:off x="457200" y="6400800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FIGURE x.  The organization of a computer, showing the ﬁ ve classic components.</a:t>
            </a:r>
          </a:p>
        </p:txBody>
      </p:sp>
    </p:spTree>
    <p:extLst>
      <p:ext uri="{BB962C8B-B14F-4D97-AF65-F5344CB8AC3E}">
        <p14:creationId xmlns:p14="http://schemas.microsoft.com/office/powerpoint/2010/main" val="265397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C9763-F4DC-4F40-8C7C-E51691799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Inside the Processor (CPU)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673C6-7C3C-4459-A93A-BA61D3AAE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Datapath: </a:t>
            </a:r>
          </a:p>
          <a:p>
            <a:pPr lvl="1"/>
            <a:r>
              <a:rPr lang="en-US" dirty="0"/>
              <a:t>performs arithmetic operations on data</a:t>
            </a:r>
          </a:p>
          <a:p>
            <a:r>
              <a:rPr lang="en-US" dirty="0"/>
              <a:t>Control: </a:t>
            </a:r>
          </a:p>
          <a:p>
            <a:pPr lvl="1"/>
            <a:r>
              <a:rPr lang="en-US" dirty="0"/>
              <a:t>tells datapath, memory, and I/O devices what to do according to the wishes of the  instruction</a:t>
            </a:r>
          </a:p>
          <a:p>
            <a:r>
              <a:rPr lang="en-US" dirty="0"/>
              <a:t>Memory: </a:t>
            </a:r>
          </a:p>
          <a:p>
            <a:pPr lvl="1"/>
            <a:r>
              <a:rPr lang="en-US" dirty="0"/>
              <a:t>data memory and instruction memory</a:t>
            </a:r>
          </a:p>
          <a:p>
            <a:pPr lvl="2"/>
            <a:r>
              <a:rPr lang="en-US" dirty="0"/>
              <a:t>DRAM (dynamic random access memory)</a:t>
            </a:r>
          </a:p>
          <a:p>
            <a:r>
              <a:rPr lang="en-US" dirty="0"/>
              <a:t>Cache memory</a:t>
            </a:r>
          </a:p>
          <a:p>
            <a:pPr lvl="1"/>
            <a:r>
              <a:rPr lang="en-US" dirty="0"/>
              <a:t>Small fast SRAM (static random access memory) memory for immediate access to data</a:t>
            </a:r>
          </a:p>
        </p:txBody>
      </p:sp>
    </p:spTree>
    <p:extLst>
      <p:ext uri="{BB962C8B-B14F-4D97-AF65-F5344CB8AC3E}">
        <p14:creationId xmlns:p14="http://schemas.microsoft.com/office/powerpoint/2010/main" val="3214492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68A4-9C6F-414F-82DB-37DD5556D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97899-1DE5-48FA-A09F-25B1FF570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800600"/>
          </a:xfrm>
        </p:spPr>
        <p:txBody>
          <a:bodyPr/>
          <a:lstStyle/>
          <a:p>
            <a:r>
              <a:rPr lang="en-US" dirty="0"/>
              <a:t>Abstraction helps us deal with complexity</a:t>
            </a:r>
          </a:p>
          <a:p>
            <a:pPr lvl="1"/>
            <a:r>
              <a:rPr lang="en-US" dirty="0"/>
              <a:t>Hide lower-level detail</a:t>
            </a:r>
          </a:p>
          <a:p>
            <a:r>
              <a:rPr lang="en-US" dirty="0"/>
              <a:t>Instruction set architecture (ISA)</a:t>
            </a:r>
          </a:p>
          <a:p>
            <a:pPr lvl="1"/>
            <a:r>
              <a:rPr lang="en-US" dirty="0"/>
              <a:t>The hardware/software interface</a:t>
            </a:r>
          </a:p>
          <a:p>
            <a:r>
              <a:rPr lang="en-US" dirty="0"/>
              <a:t>Application binary interface</a:t>
            </a:r>
          </a:p>
          <a:p>
            <a:pPr lvl="1"/>
            <a:r>
              <a:rPr lang="en-US" dirty="0"/>
              <a:t>The ISA plus system software interface</a:t>
            </a:r>
          </a:p>
          <a:p>
            <a:r>
              <a:rPr lang="en-US" dirty="0"/>
              <a:t>Implementation</a:t>
            </a:r>
          </a:p>
          <a:p>
            <a:pPr lvl="1"/>
            <a:r>
              <a:rPr lang="en-US" dirty="0"/>
              <a:t>The details underlying and interface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4C7AF0-7EFF-4F10-AB7A-543B07C46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44396"/>
            <a:ext cx="1629444" cy="80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92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9991-7257-4D84-84BF-0E29ACB9C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Safe Place for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32EDD-6AB4-4548-9E8A-87E2D1F09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Volatile main memory</a:t>
            </a:r>
          </a:p>
          <a:p>
            <a:pPr lvl="1"/>
            <a:r>
              <a:rPr lang="en-US" dirty="0"/>
              <a:t>Loses instructions and data when power off</a:t>
            </a:r>
          </a:p>
          <a:p>
            <a:r>
              <a:rPr lang="en-US" dirty="0"/>
              <a:t>Non-volatile secondary memory</a:t>
            </a:r>
          </a:p>
          <a:p>
            <a:pPr lvl="1"/>
            <a:r>
              <a:rPr lang="en-US" dirty="0"/>
              <a:t>Magnetic disk</a:t>
            </a:r>
          </a:p>
          <a:p>
            <a:pPr lvl="1"/>
            <a:r>
              <a:rPr lang="en-US" dirty="0"/>
              <a:t>Flash memory</a:t>
            </a:r>
          </a:p>
          <a:p>
            <a:pPr lvl="1"/>
            <a:r>
              <a:rPr lang="en-US" dirty="0"/>
              <a:t>Optical disk (CDROM, DVD)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B9FB53-CA84-421C-BD2E-B389E6AD4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5123519"/>
            <a:ext cx="2124075" cy="125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706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F595D-7C98-44CE-BD2A-5A1D7EBB8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/>
              <a:t>Networks (Communicating with Others)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E9B96-ED59-48B1-9C0E-14970F5FE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722437"/>
            <a:ext cx="8458200" cy="4525963"/>
          </a:xfrm>
        </p:spPr>
        <p:txBody>
          <a:bodyPr>
            <a:normAutofit/>
          </a:bodyPr>
          <a:lstStyle/>
          <a:p>
            <a:r>
              <a:rPr lang="en-US" sz="3000" dirty="0"/>
              <a:t>Communication, resource sharing, nonlocal access</a:t>
            </a:r>
          </a:p>
          <a:p>
            <a:r>
              <a:rPr lang="en-US" sz="3000" dirty="0"/>
              <a:t>Local area network (LAN): Ethernet</a:t>
            </a:r>
          </a:p>
          <a:p>
            <a:r>
              <a:rPr lang="en-US" sz="3000" dirty="0"/>
              <a:t>Wide area network (WAN): the Internet</a:t>
            </a:r>
          </a:p>
          <a:p>
            <a:r>
              <a:rPr lang="en-US" sz="3000" dirty="0"/>
              <a:t>Wireless network: </a:t>
            </a:r>
            <a:r>
              <a:rPr lang="en-US" sz="3000" dirty="0" err="1"/>
              <a:t>WiFi</a:t>
            </a:r>
            <a:r>
              <a:rPr lang="en-US" sz="3000" dirty="0"/>
              <a:t>, Bluetooth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78B47D-41EA-4899-9CFF-3884E78B3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584" y="4495800"/>
            <a:ext cx="20955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602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54BC3-4B60-4457-8887-5AA9DA9A1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Trends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F3C12-8138-4A81-9B4E-EBEB02F83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Electronics technology continues to evolve</a:t>
            </a:r>
          </a:p>
          <a:p>
            <a:pPr lvl="1"/>
            <a:r>
              <a:rPr lang="en-US" dirty="0"/>
              <a:t>Increased capacity and performance</a:t>
            </a:r>
          </a:p>
          <a:p>
            <a:pPr lvl="1"/>
            <a:r>
              <a:rPr lang="en-US" dirty="0"/>
              <a:t>Reduced cost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040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5649B-E095-41F7-B10B-0666B4220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3"/>
          </a:xfrm>
        </p:spPr>
        <p:txBody>
          <a:bodyPr>
            <a:normAutofit fontScale="90000"/>
          </a:bodyPr>
          <a:lstStyle/>
          <a:p>
            <a:r>
              <a:rPr lang="en-US" dirty="0"/>
              <a:t>Text Book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A6189-12C4-4EAD-B58A-91457C8ED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02" y="1036637"/>
            <a:ext cx="8880796" cy="5635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This material is based on </a:t>
            </a:r>
            <a:r>
              <a:rPr lang="en-US" sz="2400" dirty="0">
                <a:solidFill>
                  <a:srgbClr val="C00000"/>
                </a:solidFill>
              </a:rPr>
              <a:t>chapter 1</a:t>
            </a:r>
            <a:r>
              <a:rPr lang="en-US" sz="2400" dirty="0"/>
              <a:t> of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A7E2B6-0AD1-4711-BB8F-4411A9DE7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02" y="1669256"/>
            <a:ext cx="8880796" cy="511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76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28330-61B9-440C-A4CC-64B5D5A7A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BC2C1-84A2-44D0-99F6-6AEED4F15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airplane has the best </a:t>
            </a:r>
            <a:r>
              <a:rPr lang="en-US" dirty="0">
                <a:solidFill>
                  <a:srgbClr val="FF0000"/>
                </a:solidFill>
              </a:rPr>
              <a:t>performance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/>
              <a:t>Response Time and Throughput</a:t>
            </a:r>
          </a:p>
          <a:p>
            <a:pPr lvl="1"/>
            <a:r>
              <a:rPr lang="en-US" dirty="0"/>
              <a:t>Response time (aka execution time)</a:t>
            </a:r>
          </a:p>
          <a:p>
            <a:pPr lvl="2"/>
            <a:r>
              <a:rPr lang="en-US" dirty="0"/>
              <a:t>How long it takes to do a task</a:t>
            </a:r>
          </a:p>
          <a:p>
            <a:pPr lvl="1"/>
            <a:r>
              <a:rPr lang="en-US" dirty="0"/>
              <a:t>Throughput (aka bandwidth)</a:t>
            </a:r>
          </a:p>
          <a:p>
            <a:pPr lvl="2"/>
            <a:r>
              <a:rPr lang="en-US" dirty="0"/>
              <a:t>Total work done per unit time</a:t>
            </a:r>
          </a:p>
        </p:txBody>
      </p:sp>
    </p:spTree>
    <p:extLst>
      <p:ext uri="{BB962C8B-B14F-4D97-AF65-F5344CB8AC3E}">
        <p14:creationId xmlns:p14="http://schemas.microsoft.com/office/powerpoint/2010/main" val="3006285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06E9-F223-4504-AA4D-5939ED77C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Time and Throughput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376E7-2075-4258-B83C-F37970A40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/>
          </a:bodyPr>
          <a:lstStyle/>
          <a:p>
            <a:r>
              <a:rPr lang="en-US" dirty="0"/>
              <a:t>PMDs (personal mobile devices) are more focused on response time, while servers are more focused on throughput.</a:t>
            </a:r>
          </a:p>
          <a:p>
            <a:r>
              <a:rPr lang="en-US" dirty="0"/>
              <a:t>Example: </a:t>
            </a:r>
          </a:p>
          <a:p>
            <a:pPr lvl="1"/>
            <a:r>
              <a:rPr lang="en-US" dirty="0"/>
              <a:t>How are response time and throughput affected by</a:t>
            </a:r>
          </a:p>
          <a:p>
            <a:pPr lvl="2"/>
            <a:r>
              <a:rPr lang="en-US" dirty="0"/>
              <a:t>Replacing the processor with a faster version?</a:t>
            </a:r>
          </a:p>
          <a:p>
            <a:pPr lvl="2"/>
            <a:r>
              <a:rPr lang="en-US" dirty="0"/>
              <a:t>Adding more processors?</a:t>
            </a:r>
          </a:p>
          <a:p>
            <a:r>
              <a:rPr lang="en-US" dirty="0"/>
              <a:t>We’ll focus on response time for now…</a:t>
            </a:r>
          </a:p>
        </p:txBody>
      </p:sp>
    </p:spTree>
    <p:extLst>
      <p:ext uri="{BB962C8B-B14F-4D97-AF65-F5344CB8AC3E}">
        <p14:creationId xmlns:p14="http://schemas.microsoft.com/office/powerpoint/2010/main" val="34195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346FB-3AC6-46D2-A18C-EA56E6C5E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Multiprocessors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971BE-C792-4C44-A4CB-0B019E112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r>
              <a:rPr lang="en-US" dirty="0"/>
              <a:t>Uniprocessor Performance</a:t>
            </a:r>
          </a:p>
          <a:p>
            <a:r>
              <a:rPr lang="en-US" dirty="0"/>
              <a:t>Multicore microprocessors</a:t>
            </a:r>
          </a:p>
          <a:p>
            <a:pPr lvl="1"/>
            <a:r>
              <a:rPr lang="en-US" dirty="0"/>
              <a:t>More than one processor per chip</a:t>
            </a:r>
          </a:p>
          <a:p>
            <a:pPr lvl="2"/>
            <a:r>
              <a:rPr lang="en-US" dirty="0"/>
              <a:t>integrated circuit  Also called a chip. A device combining dozens to millions of </a:t>
            </a:r>
            <a:r>
              <a:rPr lang="en-US" dirty="0">
                <a:solidFill>
                  <a:srgbClr val="0070C0"/>
                </a:solidFill>
              </a:rPr>
              <a:t>transistors</a:t>
            </a:r>
            <a:r>
              <a:rPr lang="en-US" dirty="0"/>
              <a:t>.</a:t>
            </a:r>
          </a:p>
          <a:p>
            <a:r>
              <a:rPr lang="en-US" dirty="0"/>
              <a:t>CPU time</a:t>
            </a:r>
          </a:p>
          <a:p>
            <a:pPr lvl="1"/>
            <a:r>
              <a:rPr lang="en-US" dirty="0"/>
              <a:t>Time spent by CPU for processing a given job</a:t>
            </a:r>
          </a:p>
          <a:p>
            <a:pPr lvl="2"/>
            <a:r>
              <a:rPr lang="en-US" dirty="0"/>
              <a:t>Discounts I/O time, other jobs’ shares</a:t>
            </a:r>
          </a:p>
        </p:txBody>
      </p:sp>
    </p:spTree>
    <p:extLst>
      <p:ext uri="{BB962C8B-B14F-4D97-AF65-F5344CB8AC3E}">
        <p14:creationId xmlns:p14="http://schemas.microsoft.com/office/powerpoint/2010/main" val="15300769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9BE2C-93D2-4679-A37F-7B0A4A18C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Concluding Remarks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CFAB3-ECFF-41EF-8C79-6159E226C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Cost/performance is improving</a:t>
            </a:r>
          </a:p>
          <a:p>
            <a:pPr lvl="1"/>
            <a:r>
              <a:rPr lang="en-US" dirty="0"/>
              <a:t>Due to underlying technology development</a:t>
            </a:r>
          </a:p>
          <a:p>
            <a:r>
              <a:rPr lang="en-US" dirty="0"/>
              <a:t>Hierarchical layers of abstraction</a:t>
            </a:r>
          </a:p>
          <a:p>
            <a:pPr lvl="1"/>
            <a:r>
              <a:rPr lang="en-US" dirty="0"/>
              <a:t>In both hardware and software</a:t>
            </a:r>
          </a:p>
          <a:p>
            <a:r>
              <a:rPr lang="en-US" dirty="0"/>
              <a:t>Instruction set architecture</a:t>
            </a:r>
          </a:p>
          <a:p>
            <a:pPr lvl="1"/>
            <a:r>
              <a:rPr lang="en-US" dirty="0"/>
              <a:t>The hardware/software interface</a:t>
            </a:r>
          </a:p>
          <a:p>
            <a:r>
              <a:rPr lang="en-US" dirty="0"/>
              <a:t>Execution time: the best performance measure</a:t>
            </a:r>
          </a:p>
          <a:p>
            <a:r>
              <a:rPr lang="en-US" dirty="0"/>
              <a:t>Power is a limiting factor</a:t>
            </a:r>
          </a:p>
          <a:p>
            <a:pPr lvl="1"/>
            <a:r>
              <a:rPr lang="en-US" dirty="0"/>
              <a:t>Use parallelism to improve performance</a:t>
            </a:r>
          </a:p>
        </p:txBody>
      </p:sp>
    </p:spTree>
    <p:extLst>
      <p:ext uri="{BB962C8B-B14F-4D97-AF65-F5344CB8AC3E}">
        <p14:creationId xmlns:p14="http://schemas.microsoft.com/office/powerpoint/2010/main" val="20801975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36D4D-F033-4442-94E0-15874E6110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00" y="152400"/>
            <a:ext cx="8534400" cy="1470025"/>
          </a:xfrm>
        </p:spPr>
        <p:txBody>
          <a:bodyPr>
            <a:normAutofit/>
          </a:bodyPr>
          <a:lstStyle/>
          <a:p>
            <a:r>
              <a:rPr lang="en-US" sz="3200" dirty="0"/>
              <a:t>COMPUTER ORGANIZATION AND DESIGN</a:t>
            </a:r>
            <a:br>
              <a:rPr lang="en-US" sz="3200" dirty="0"/>
            </a:br>
            <a:r>
              <a:rPr lang="en-US" sz="3200" dirty="0"/>
              <a:t>The Hardware/Software Interface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4898D6-FCE7-4313-9925-DC2235538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" y="2286000"/>
            <a:ext cx="8534400" cy="14700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Chapter 1</a:t>
            </a:r>
          </a:p>
          <a:p>
            <a:r>
              <a:rPr lang="en-US" u="sng" dirty="0">
                <a:solidFill>
                  <a:srgbClr val="0070C0"/>
                </a:solidFill>
              </a:rPr>
              <a:t>Computer Abstractions and Technology</a:t>
            </a: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D00684-AC33-45C8-99A0-ABB83BFD5B38}"/>
              </a:ext>
            </a:extLst>
          </p:cNvPr>
          <p:cNvSpPr/>
          <p:nvPr/>
        </p:nvSpPr>
        <p:spPr>
          <a:xfrm>
            <a:off x="266700" y="4267200"/>
            <a:ext cx="8534400" cy="2062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3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Mutah University</a:t>
            </a:r>
          </a:p>
          <a:p>
            <a:pPr algn="ctr">
              <a:spcBef>
                <a:spcPct val="0"/>
              </a:spcBef>
            </a:pP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Faculty of IT, Department of Software Engineering</a:t>
            </a:r>
          </a:p>
          <a:p>
            <a:pPr algn="ctr">
              <a:spcBef>
                <a:spcPct val="0"/>
              </a:spcBef>
            </a:pPr>
            <a:r>
              <a:rPr lang="en-US" sz="3200" dirty="0">
                <a:latin typeface="+mj-lt"/>
                <a:ea typeface="+mj-ea"/>
                <a:cs typeface="+mj-cs"/>
              </a:rPr>
              <a:t>Dr. Ra’Fat A. AL-msie’deen</a:t>
            </a:r>
          </a:p>
          <a:p>
            <a:pPr algn="ctr">
              <a:spcBef>
                <a:spcPct val="0"/>
              </a:spcBef>
            </a:pPr>
            <a:r>
              <a:rPr lang="en-US" sz="2000" dirty="0">
                <a:hlinkClick r:id="rId2"/>
              </a:rPr>
              <a:t>https://sites.google.com/site/ralmsideen/</a:t>
            </a:r>
            <a:endParaRPr lang="en-US" sz="20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58887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08D7B-ED16-42B2-8C2E-09A6127BA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Computer Revolution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8C15E-B6A2-402B-8981-2D7B79411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Progress in computer technology</a:t>
            </a:r>
          </a:p>
          <a:p>
            <a:r>
              <a:rPr lang="en-US" dirty="0"/>
              <a:t>Makes novel applications feasible</a:t>
            </a:r>
          </a:p>
          <a:p>
            <a:pPr lvl="1"/>
            <a:r>
              <a:rPr lang="en-US" dirty="0"/>
              <a:t>Cell phones</a:t>
            </a:r>
          </a:p>
          <a:p>
            <a:pPr lvl="1"/>
            <a:r>
              <a:rPr lang="en-US" dirty="0"/>
              <a:t>World Wide Web</a:t>
            </a:r>
          </a:p>
          <a:p>
            <a:pPr lvl="1"/>
            <a:r>
              <a:rPr lang="en-US" dirty="0"/>
              <a:t>Search Engines</a:t>
            </a:r>
          </a:p>
          <a:p>
            <a:r>
              <a:rPr lang="en-US" dirty="0"/>
              <a:t>Computers are pervasive</a:t>
            </a:r>
          </a:p>
        </p:txBody>
      </p:sp>
    </p:spTree>
    <p:extLst>
      <p:ext uri="{BB962C8B-B14F-4D97-AF65-F5344CB8AC3E}">
        <p14:creationId xmlns:p14="http://schemas.microsoft.com/office/powerpoint/2010/main" val="540595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E7962-5FFB-4DC5-A9DB-D67B1E007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Classes of Computers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EC7B-A384-40CD-ADFE-EB3A5BE35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r>
              <a:rPr lang="en-US" dirty="0"/>
              <a:t>Personal computers (PC)</a:t>
            </a:r>
          </a:p>
          <a:p>
            <a:pPr lvl="1"/>
            <a:r>
              <a:rPr lang="en-US" dirty="0"/>
              <a:t>Delivery of good performance to single users at low cost, a general purpose computer</a:t>
            </a:r>
          </a:p>
          <a:p>
            <a:r>
              <a:rPr lang="en-US" dirty="0"/>
              <a:t>Servers</a:t>
            </a:r>
          </a:p>
          <a:p>
            <a:pPr lvl="1"/>
            <a:r>
              <a:rPr lang="en-US" dirty="0"/>
              <a:t>Network based and much larger computers for high capacity, performance, and reliability</a:t>
            </a:r>
          </a:p>
          <a:p>
            <a:pPr lvl="1"/>
            <a:r>
              <a:rPr lang="en-US" dirty="0"/>
              <a:t>Widest range in cost and capability</a:t>
            </a:r>
          </a:p>
          <a:p>
            <a:r>
              <a:rPr lang="en-US" dirty="0"/>
              <a:t>Embedded computers</a:t>
            </a:r>
          </a:p>
          <a:p>
            <a:pPr lvl="1"/>
            <a:r>
              <a:rPr lang="en-US" dirty="0"/>
              <a:t>Hidden as components of a system</a:t>
            </a:r>
          </a:p>
        </p:txBody>
      </p:sp>
    </p:spTree>
    <p:extLst>
      <p:ext uri="{BB962C8B-B14F-4D97-AF65-F5344CB8AC3E}">
        <p14:creationId xmlns:p14="http://schemas.microsoft.com/office/powerpoint/2010/main" val="1305342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ACBAC-2F24-4D60-A4C6-32191586D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PostPC Era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399A1-10FD-406C-BE65-87AB835E5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63676"/>
            <a:ext cx="8229600" cy="516572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Personal Mobile Device (PMD)</a:t>
            </a:r>
          </a:p>
          <a:p>
            <a:pPr lvl="1"/>
            <a:r>
              <a:rPr lang="en-US" dirty="0"/>
              <a:t>Battery operated</a:t>
            </a:r>
          </a:p>
          <a:p>
            <a:pPr lvl="1"/>
            <a:r>
              <a:rPr lang="en-US" dirty="0"/>
              <a:t>Connects to the Internet</a:t>
            </a:r>
          </a:p>
          <a:p>
            <a:pPr lvl="1"/>
            <a:r>
              <a:rPr lang="en-US" dirty="0"/>
              <a:t>Hundreds of US dollars</a:t>
            </a:r>
          </a:p>
          <a:p>
            <a:pPr lvl="1"/>
            <a:r>
              <a:rPr lang="en-US" dirty="0"/>
              <a:t>Smart phones, tablets, electronic glasses</a:t>
            </a:r>
          </a:p>
          <a:p>
            <a:r>
              <a:rPr lang="en-US" dirty="0"/>
              <a:t>Cloud computing</a:t>
            </a:r>
          </a:p>
          <a:p>
            <a:pPr lvl="1"/>
            <a:r>
              <a:rPr lang="en-US" dirty="0"/>
              <a:t>Warehouse Scale Computers (WSC)</a:t>
            </a:r>
          </a:p>
          <a:p>
            <a:pPr lvl="2"/>
            <a:r>
              <a:rPr lang="en-US" dirty="0"/>
              <a:t>Amazon, google, …. </a:t>
            </a:r>
          </a:p>
          <a:p>
            <a:pPr lvl="1"/>
            <a:r>
              <a:rPr lang="en-US" dirty="0"/>
              <a:t>Software as a Service (SaaS)</a:t>
            </a:r>
          </a:p>
          <a:p>
            <a:pPr lvl="2"/>
            <a:r>
              <a:rPr lang="en-US" dirty="0"/>
              <a:t>Portion of software run on a PMD and a portion run in the Cloud</a:t>
            </a:r>
          </a:p>
        </p:txBody>
      </p:sp>
    </p:spTree>
    <p:extLst>
      <p:ext uri="{BB962C8B-B14F-4D97-AF65-F5344CB8AC3E}">
        <p14:creationId xmlns:p14="http://schemas.microsoft.com/office/powerpoint/2010/main" val="4098789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CA1BC-09CA-4EC9-AF79-4A0A43662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Will Learn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F9A45-93B9-4AF0-A387-0DFDD0C6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dirty="0"/>
              <a:t>You can answer the following questions:</a:t>
            </a:r>
          </a:p>
          <a:p>
            <a:pPr lvl="1"/>
            <a:r>
              <a:rPr lang="en-US" dirty="0"/>
              <a:t>How high-level C/Java programs are translated into the machine language </a:t>
            </a:r>
          </a:p>
          <a:p>
            <a:pPr lvl="2"/>
            <a:r>
              <a:rPr lang="en-US" dirty="0"/>
              <a:t>And  how the hardware executes them</a:t>
            </a:r>
          </a:p>
          <a:p>
            <a:pPr lvl="1"/>
            <a:r>
              <a:rPr lang="en-US" dirty="0"/>
              <a:t>The hardware/software interface</a:t>
            </a:r>
          </a:p>
          <a:p>
            <a:pPr lvl="1"/>
            <a:r>
              <a:rPr lang="en-US" dirty="0"/>
              <a:t>What determines the performance of program</a:t>
            </a:r>
          </a:p>
          <a:p>
            <a:pPr lvl="2"/>
            <a:r>
              <a:rPr lang="en-US" dirty="0"/>
              <a:t>And how it can be improved</a:t>
            </a:r>
          </a:p>
          <a:p>
            <a:pPr lvl="1"/>
            <a:r>
              <a:rPr lang="en-US" dirty="0"/>
              <a:t>How hardware designers improve performance</a:t>
            </a:r>
          </a:p>
          <a:p>
            <a:pPr lvl="1"/>
            <a:r>
              <a:rPr lang="en-US" dirty="0"/>
              <a:t>What is parallel processing</a:t>
            </a:r>
          </a:p>
        </p:txBody>
      </p:sp>
    </p:spTree>
    <p:extLst>
      <p:ext uri="{BB962C8B-B14F-4D97-AF65-F5344CB8AC3E}">
        <p14:creationId xmlns:p14="http://schemas.microsoft.com/office/powerpoint/2010/main" val="2061339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31468-BD53-4D62-9E44-3BF35A0CC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CDC8C-18CC-4164-A9D5-7FE51B6F4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/>
              <a:t>Algorithm</a:t>
            </a:r>
          </a:p>
          <a:p>
            <a:pPr lvl="2"/>
            <a:r>
              <a:rPr lang="en-US" dirty="0"/>
              <a:t>Determine number of operations executed</a:t>
            </a:r>
          </a:p>
          <a:p>
            <a:r>
              <a:rPr lang="en-US" dirty="0"/>
              <a:t>Programming language, compiler, architecture</a:t>
            </a:r>
          </a:p>
          <a:p>
            <a:pPr lvl="2"/>
            <a:r>
              <a:rPr lang="en-US" dirty="0"/>
              <a:t>Determine number of machine instructions executed per algorithm/operation</a:t>
            </a:r>
          </a:p>
          <a:p>
            <a:r>
              <a:rPr lang="en-US" dirty="0"/>
              <a:t>Processor and memory system</a:t>
            </a:r>
          </a:p>
          <a:p>
            <a:pPr lvl="2"/>
            <a:r>
              <a:rPr lang="en-US" dirty="0"/>
              <a:t>Determine how fast instructions are executed</a:t>
            </a:r>
          </a:p>
          <a:p>
            <a:r>
              <a:rPr lang="en-US" dirty="0"/>
              <a:t>I/O system (including OS)</a:t>
            </a:r>
          </a:p>
          <a:p>
            <a:pPr lvl="2"/>
            <a:r>
              <a:rPr lang="en-US" dirty="0"/>
              <a:t>Determine how fast I/O operations are executed</a:t>
            </a:r>
          </a:p>
        </p:txBody>
      </p:sp>
    </p:spTree>
    <p:extLst>
      <p:ext uri="{BB962C8B-B14F-4D97-AF65-F5344CB8AC3E}">
        <p14:creationId xmlns:p14="http://schemas.microsoft.com/office/powerpoint/2010/main" val="3395469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0EEF4-5AB7-47D1-A783-A04D81FF8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Eight Great Ideas in 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587A0-A152-4E45-9FE2-519BE3BF0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70038"/>
            <a:ext cx="8229600" cy="5013324"/>
          </a:xfrm>
        </p:spPr>
        <p:txBody>
          <a:bodyPr>
            <a:normAutofit/>
          </a:bodyPr>
          <a:lstStyle/>
          <a:p>
            <a:r>
              <a:rPr lang="en-US" dirty="0"/>
              <a:t>Design for </a:t>
            </a:r>
            <a:r>
              <a:rPr lang="en-US" dirty="0">
                <a:solidFill>
                  <a:srgbClr val="0070C0"/>
                </a:solidFill>
              </a:rPr>
              <a:t>Moore’s Law</a:t>
            </a:r>
            <a:r>
              <a:rPr lang="en-US" dirty="0"/>
              <a:t> (1965)</a:t>
            </a:r>
          </a:p>
          <a:p>
            <a:r>
              <a:rPr lang="en-US" dirty="0"/>
              <a:t>Use </a:t>
            </a:r>
            <a:r>
              <a:rPr lang="en-US" dirty="0">
                <a:solidFill>
                  <a:srgbClr val="0070C0"/>
                </a:solidFill>
              </a:rPr>
              <a:t>abstraction</a:t>
            </a:r>
            <a:r>
              <a:rPr lang="en-US" dirty="0"/>
              <a:t> to simplify design</a:t>
            </a:r>
          </a:p>
          <a:p>
            <a:r>
              <a:rPr lang="en-US" dirty="0"/>
              <a:t>Make the </a:t>
            </a:r>
            <a:r>
              <a:rPr lang="en-US" dirty="0">
                <a:solidFill>
                  <a:srgbClr val="0070C0"/>
                </a:solidFill>
              </a:rPr>
              <a:t>common case fast</a:t>
            </a:r>
          </a:p>
          <a:p>
            <a:r>
              <a:rPr lang="en-US" dirty="0"/>
              <a:t>Performance via </a:t>
            </a:r>
            <a:r>
              <a:rPr lang="en-US" dirty="0">
                <a:solidFill>
                  <a:srgbClr val="0070C0"/>
                </a:solidFill>
              </a:rPr>
              <a:t>parallelism</a:t>
            </a:r>
          </a:p>
          <a:p>
            <a:r>
              <a:rPr lang="en-US" dirty="0"/>
              <a:t>Performance via </a:t>
            </a:r>
            <a:r>
              <a:rPr lang="en-US" dirty="0">
                <a:solidFill>
                  <a:srgbClr val="0070C0"/>
                </a:solidFill>
              </a:rPr>
              <a:t>pipelining</a:t>
            </a:r>
          </a:p>
          <a:p>
            <a:r>
              <a:rPr lang="en-US" dirty="0"/>
              <a:t>Performance via </a:t>
            </a:r>
            <a:r>
              <a:rPr lang="en-US" dirty="0">
                <a:solidFill>
                  <a:srgbClr val="0070C0"/>
                </a:solidFill>
              </a:rPr>
              <a:t>prediction</a:t>
            </a:r>
          </a:p>
          <a:p>
            <a:r>
              <a:rPr lang="en-US" dirty="0">
                <a:solidFill>
                  <a:srgbClr val="0070C0"/>
                </a:solidFill>
              </a:rPr>
              <a:t>Hierarchy</a:t>
            </a:r>
            <a:r>
              <a:rPr lang="en-US" dirty="0"/>
              <a:t> of memories</a:t>
            </a:r>
          </a:p>
          <a:p>
            <a:r>
              <a:rPr lang="en-US" dirty="0">
                <a:solidFill>
                  <a:srgbClr val="0070C0"/>
                </a:solidFill>
              </a:rPr>
              <a:t>Dependability</a:t>
            </a:r>
            <a:r>
              <a:rPr lang="en-US" dirty="0"/>
              <a:t> via redundancy</a:t>
            </a:r>
          </a:p>
        </p:txBody>
      </p:sp>
    </p:spTree>
    <p:extLst>
      <p:ext uri="{BB962C8B-B14F-4D97-AF65-F5344CB8AC3E}">
        <p14:creationId xmlns:p14="http://schemas.microsoft.com/office/powerpoint/2010/main" val="2083526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7D487-AF45-4213-9D75-3A8652854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rmAutofit/>
          </a:bodyPr>
          <a:lstStyle/>
          <a:p>
            <a:r>
              <a:rPr lang="en-US" sz="3800" dirty="0"/>
              <a:t>Eight Great Ideas in Computer Architecture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C619A2-E935-4E4F-93C0-BB6FC2A9D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228850"/>
            <a:ext cx="1190625" cy="1371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477967-AEAC-46F0-B633-748A09A9C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0606" y="2228850"/>
            <a:ext cx="1143000" cy="1666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92AE46-BDA8-4783-9B39-E6BBC3B0A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2228850"/>
            <a:ext cx="1238250" cy="10763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98205C-3664-40E9-9B14-5D17F5CDDD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5700" y="2228850"/>
            <a:ext cx="1181100" cy="13144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86A070-07FB-4BBC-B95A-7FE66E2BBF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198" y="4717142"/>
            <a:ext cx="1133475" cy="13811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8FF7D8-C804-46CD-A7EB-959A9B65B9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74487" y="4717142"/>
            <a:ext cx="1085850" cy="15525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4B3E4D-5E08-41D8-9EC2-D1051481DA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0" y="4717142"/>
            <a:ext cx="1190625" cy="12668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C0AC82-76D4-4E9B-9A18-19D0CD4E82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00925" y="5083854"/>
            <a:ext cx="128587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14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1D39FC9D817D4D88FB23B0E192C96B" ma:contentTypeVersion="0" ma:contentTypeDescription="Create a new document." ma:contentTypeScope="" ma:versionID="1f2537b1217f0d53a95b3ed3148056de">
  <xsd:schema xmlns:xsd="http://www.w3.org/2001/XMLSchema" xmlns:xs="http://www.w3.org/2001/XMLSchema" xmlns:p="http://schemas.microsoft.com/office/2006/metadata/properties" xmlns:ns2="22fd18e6-64cf-4f9f-aa22-5c0dbd791516" xmlns:ns3="1273bb50-8aa1-4bf6-a01c-f5e28723f012" targetNamespace="http://schemas.microsoft.com/office/2006/metadata/properties" ma:root="true" ma:fieldsID="57da839a0161b9b4b4463b69f68f0322" ns2:_="" ns3:_="">
    <xsd:import namespace="22fd18e6-64cf-4f9f-aa22-5c0dbd791516"/>
    <xsd:import namespace="1273bb50-8aa1-4bf6-a01c-f5e28723f01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Cours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fd18e6-64cf-4f9f-aa22-5c0dbd79151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73bb50-8aa1-4bf6-a01c-f5e28723f012" elementFormDefault="qualified">
    <xsd:import namespace="http://schemas.microsoft.com/office/2006/documentManagement/types"/>
    <xsd:import namespace="http://schemas.microsoft.com/office/infopath/2007/PartnerControls"/>
    <xsd:element name="Course_x0020_Name" ma:index="11" nillable="true" ma:displayName="Course Name" ma:internalName="Course_x0020_Nam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urse_x0020_Name xmlns="1273bb50-8aa1-4bf6-a01c-f5e28723f012">Computer Organization and Design</Course_x0020_Name>
    <_dlc_DocId xmlns="22fd18e6-64cf-4f9f-aa22-5c0dbd791516">XJEAPHMFWCY4-1611-6</_dlc_DocId>
    <_dlc_DocIdUrl xmlns="22fd18e6-64cf-4f9f-aa22-5c0dbd791516">
      <Url>https://academic.mutah.edu.jo/rafatalmsiedeen/_layouts/DocIdRedir.aspx?ID=XJEAPHMFWCY4-1611-6</Url>
      <Description>XJEAPHMFWCY4-1611-6</Description>
    </_dlc_DocIdUrl>
  </documentManagement>
</p:properties>
</file>

<file path=customXml/itemProps1.xml><?xml version="1.0" encoding="utf-8"?>
<ds:datastoreItem xmlns:ds="http://schemas.openxmlformats.org/officeDocument/2006/customXml" ds:itemID="{6ABD3376-68EB-4D4D-9CC3-01278D57C3E4}"/>
</file>

<file path=customXml/itemProps2.xml><?xml version="1.0" encoding="utf-8"?>
<ds:datastoreItem xmlns:ds="http://schemas.openxmlformats.org/officeDocument/2006/customXml" ds:itemID="{D33DE9C9-7E4B-4EBE-8873-D193C629BB5C}"/>
</file>

<file path=customXml/itemProps3.xml><?xml version="1.0" encoding="utf-8"?>
<ds:datastoreItem xmlns:ds="http://schemas.openxmlformats.org/officeDocument/2006/customXml" ds:itemID="{8C4BB176-49A2-4FDB-947F-DAA81775C76A}"/>
</file>

<file path=customXml/itemProps4.xml><?xml version="1.0" encoding="utf-8"?>
<ds:datastoreItem xmlns:ds="http://schemas.openxmlformats.org/officeDocument/2006/customXml" ds:itemID="{6315272B-905F-481B-9241-880B6D780B23}"/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908</Words>
  <Application>Microsoft Office PowerPoint</Application>
  <PresentationFormat>On-screen Show (4:3)</PresentationFormat>
  <Paragraphs>173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Office Theme</vt:lpstr>
      <vt:lpstr>COMPUTER ORGANIZATION AND DESIGN The Hardware/Software Interface</vt:lpstr>
      <vt:lpstr>Text Book</vt:lpstr>
      <vt:lpstr>The Computer Revolution</vt:lpstr>
      <vt:lpstr>Classes of Computers</vt:lpstr>
      <vt:lpstr>The PostPC Era</vt:lpstr>
      <vt:lpstr>What You Will Learn</vt:lpstr>
      <vt:lpstr>Understanding Performance</vt:lpstr>
      <vt:lpstr>Eight Great Ideas in CA</vt:lpstr>
      <vt:lpstr>Eight Great Ideas in Computer Architecture</vt:lpstr>
      <vt:lpstr>Hierarchy Layers in Programs</vt:lpstr>
      <vt:lpstr>Levels of Program Code</vt:lpstr>
      <vt:lpstr>From a High-Level Language to the Language of Hardware</vt:lpstr>
      <vt:lpstr>Components of a Computer</vt:lpstr>
      <vt:lpstr>The BIG Picture</vt:lpstr>
      <vt:lpstr>Inside the Processor (CPU)</vt:lpstr>
      <vt:lpstr>Abstractions</vt:lpstr>
      <vt:lpstr>A Safe Place for Data</vt:lpstr>
      <vt:lpstr>Networks (Communicating with Others)</vt:lpstr>
      <vt:lpstr>Technology Trends</vt:lpstr>
      <vt:lpstr>Defining Performance</vt:lpstr>
      <vt:lpstr>Response Time and Throughput</vt:lpstr>
      <vt:lpstr>Multiprocessors</vt:lpstr>
      <vt:lpstr>Concluding Remarks</vt:lpstr>
      <vt:lpstr>COMPUTER ORGANIZATION AND DESIGN The Hardware/Software Interface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Abstractions and Technology</dc:title>
  <dc:creator>Maha-PC</dc:creator>
  <cp:lastModifiedBy>User</cp:lastModifiedBy>
  <cp:revision>18</cp:revision>
  <dcterms:created xsi:type="dcterms:W3CDTF">2006-08-16T00:00:00Z</dcterms:created>
  <dcterms:modified xsi:type="dcterms:W3CDTF">2019-07-31T11:39:30Z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0x0101002B1D39FC9D817D4D88FB23B0E192C96B</vt:lpwstr>
  </property>
  <property fmtid="{D5CDD505-2E9C-101B-9397-08002B2CF9AE}" pid="3" name="_dlc_DocIdItemGuid">
    <vt:lpwstr>c90db545-9cfd-4ec0-a43e-e6d7afe9e26b</vt:lpwstr>
  </property>
</Properties>
</file>